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10"/>
  </p:notesMasterIdLst>
  <p:handoutMasterIdLst>
    <p:handoutMasterId r:id="rId11"/>
  </p:handoutMasterIdLst>
  <p:sldIdLst>
    <p:sldId id="282" r:id="rId2"/>
    <p:sldId id="286" r:id="rId3"/>
    <p:sldId id="283" r:id="rId4"/>
    <p:sldId id="284" r:id="rId5"/>
    <p:sldId id="288" r:id="rId6"/>
    <p:sldId id="289" r:id="rId7"/>
    <p:sldId id="285" r:id="rId8"/>
    <p:sldId id="287" r:id="rId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D6E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98"/>
    <p:restoredTop sz="96405"/>
  </p:normalViewPr>
  <p:slideViewPr>
    <p:cSldViewPr snapToGrid="0" snapToObjects="1">
      <p:cViewPr>
        <p:scale>
          <a:sx n="139" d="100"/>
          <a:sy n="139" d="100"/>
        </p:scale>
        <p:origin x="-416" y="376"/>
      </p:cViewPr>
      <p:guideLst/>
    </p:cSldViewPr>
  </p:slideViewPr>
  <p:notesTextViewPr>
    <p:cViewPr>
      <p:scale>
        <a:sx n="1" d="1"/>
        <a:sy n="1" d="1"/>
      </p:scale>
      <p:origin x="0" y="0"/>
    </p:cViewPr>
  </p:notesTextViewPr>
  <p:notesViewPr>
    <p:cSldViewPr snapToGrid="0" snapToObjects="1">
      <p:cViewPr varScale="1">
        <p:scale>
          <a:sx n="164" d="100"/>
          <a:sy n="164" d="100"/>
        </p:scale>
        <p:origin x="50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1/17/22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16119" y="1219683"/>
            <a:ext cx="7022946"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bg1"/>
                </a:solidFill>
                <a:latin typeface="Franklin Gothic Medium" panose="020B0603020102020204" pitchFamily="34" charset="0"/>
              </a:defRPr>
            </a:lvl1pPr>
          </a:lstStyle>
          <a:p>
            <a:r>
              <a:rPr lang="en-US" dirty="0"/>
              <a:t>Presentation Title</a:t>
            </a:r>
          </a:p>
        </p:txBody>
      </p:sp>
      <p:sp>
        <p:nvSpPr>
          <p:cNvPr id="3" name="Subtitle"/>
          <p:cNvSpPr>
            <a:spLocks noGrp="1"/>
          </p:cNvSpPr>
          <p:nvPr>
            <p:ph type="subTitle" idx="1" hasCustomPrompt="1"/>
          </p:nvPr>
        </p:nvSpPr>
        <p:spPr>
          <a:xfrm>
            <a:off x="1116115" y="2571751"/>
            <a:ext cx="7022949"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22949"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3179780"/>
            <a:ext cx="702294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pic>
        <p:nvPicPr>
          <p:cNvPr id="6" name="Picture 5">
            <a:extLst>
              <a:ext uri="{FF2B5EF4-FFF2-40B4-BE49-F238E27FC236}">
                <a16:creationId xmlns:a16="http://schemas.microsoft.com/office/drawing/2014/main" id="{5D25DB28-1AB0-014E-B1FC-23CE77A2A596}"/>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Black Triangle">
            <a:extLst>
              <a:ext uri="{FF2B5EF4-FFF2-40B4-BE49-F238E27FC236}">
                <a16:creationId xmlns:a16="http://schemas.microsoft.com/office/drawing/2014/main" id="{41115AA3-7BE6-AF41-91DF-38E99E2BDED6}"/>
              </a:ext>
            </a:extLst>
          </p:cNvPr>
          <p:cNvPicPr>
            <a:picLocks noChangeAspect="1"/>
          </p:cNvPicPr>
          <p:nvPr userDrawn="1"/>
        </p:nvPicPr>
        <p:blipFill>
          <a:blip r:embed="rId3"/>
          <a:stretch>
            <a:fillRect/>
          </a:stretch>
        </p:blipFill>
        <p:spPr>
          <a:xfrm>
            <a:off x="7807272" y="0"/>
            <a:ext cx="1336728" cy="5155949"/>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2" name="Title"/>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3" name="Subhead"/>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905346" y="1471906"/>
            <a:ext cx="7568987"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914400" y="1438042"/>
            <a:ext cx="3657604"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br>
              <a:rPr lang="en-US" dirty="0"/>
            </a:br>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dirty="0"/>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9" y="1440658"/>
            <a:ext cx="3708656"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dirty="0"/>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8" name="Title">
            <a:extLst>
              <a:ext uri="{FF2B5EF4-FFF2-40B4-BE49-F238E27FC236}">
                <a16:creationId xmlns:a16="http://schemas.microsoft.com/office/drawing/2014/main" id="{6A4C6AE5-F56B-0E43-BA90-936416C44EC4}"/>
              </a:ext>
            </a:extLst>
          </p:cNvPr>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9" name="Subhead">
            <a:extLst>
              <a:ext uri="{FF2B5EF4-FFF2-40B4-BE49-F238E27FC236}">
                <a16:creationId xmlns:a16="http://schemas.microsoft.com/office/drawing/2014/main" id="{D7ADAC26-328E-BB49-BBC5-2D10E7BE20C5}"/>
              </a:ext>
            </a:extLst>
          </p:cNvPr>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683536"/>
            <a:ext cx="8012640" cy="3435498"/>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228601"/>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dirty="0"/>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29840" y="228601"/>
            <a:ext cx="0" cy="3890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239099"/>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8" name="Gold Triangle">
            <a:extLst>
              <a:ext uri="{FF2B5EF4-FFF2-40B4-BE49-F238E27FC236}">
                <a16:creationId xmlns:a16="http://schemas.microsoft.com/office/drawing/2014/main" id="{D9F81172-AF70-A648-89C9-C33F29592BFD}"/>
              </a:ext>
            </a:extLst>
          </p:cNvPr>
          <p:cNvPicPr>
            <a:picLocks noChangeAspect="1"/>
          </p:cNvPicPr>
          <p:nvPr userDrawn="1"/>
        </p:nvPicPr>
        <p:blipFill>
          <a:blip r:embed="rId2"/>
          <a:stretch>
            <a:fillRect/>
          </a:stretch>
        </p:blipFill>
        <p:spPr>
          <a:xfrm>
            <a:off x="7810500" y="0"/>
            <a:ext cx="1333500" cy="514350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3" y="1"/>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6"/>
            <a:ext cx="4814498" cy="893321"/>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7"/>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3" y="2108272"/>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dirty="0"/>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9DDE97B0-77E3-9A4F-B3B9-CBF9063751C3}"/>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2" name="Gold Triangle">
            <a:extLst>
              <a:ext uri="{FF2B5EF4-FFF2-40B4-BE49-F238E27FC236}">
                <a16:creationId xmlns:a16="http://schemas.microsoft.com/office/drawing/2014/main" id="{F4EFE91E-3F5E-3747-8DD9-B5ACEF622E65}"/>
              </a:ext>
            </a:extLst>
          </p:cNvPr>
          <p:cNvPicPr>
            <a:picLocks noChangeAspect="1"/>
          </p:cNvPicPr>
          <p:nvPr userDrawn="1"/>
        </p:nvPicPr>
        <p:blipFill>
          <a:blip r:embed="rId3"/>
          <a:stretch>
            <a:fillRect/>
          </a:stretch>
        </p:blipFill>
        <p:spPr>
          <a:xfrm>
            <a:off x="7810500" y="0"/>
            <a:ext cx="1333500" cy="51435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089147" y="1168250"/>
            <a:ext cx="5500897" cy="623248"/>
          </a:xfrm>
          <a:prstGeom prst="rect">
            <a:avLst/>
          </a:prstGeom>
          <a:noFill/>
          <a:ln w="38100">
            <a:noFill/>
          </a:ln>
        </p:spPr>
        <p:txBody>
          <a:bodyPr wrap="square" lIns="0" tIns="0" rIns="0" bIns="0" anchor="t" anchorCtr="0">
            <a:spAutoFit/>
          </a:bodyPr>
          <a:lstStyle>
            <a:lvl1pPr algn="l">
              <a:defRPr sz="4500" b="0" i="1" cap="none" spc="0" baseline="0">
                <a:solidFill>
                  <a:schemeClr val="bg1"/>
                </a:solidFill>
                <a:latin typeface="Franklin Gothic Medium" panose="020B0603020102020204" pitchFamily="34" charset="0"/>
              </a:defRPr>
            </a:lvl1pPr>
          </a:lstStyle>
          <a:p>
            <a:r>
              <a:rPr lang="en-US" dirty="0"/>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8" y="3485758"/>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dirty="0" err="1">
                <a:latin typeface="Franklin Gothic Medium" panose="020B0603020102020204" pitchFamily="34" charset="0"/>
              </a:rPr>
              <a:t>polytechnic.purdue.edu</a:t>
            </a:r>
            <a:endParaRPr lang="en-US" sz="900" dirty="0">
              <a:latin typeface="Franklin Gothic Medium" panose="020B0603020102020204" pitchFamily="34" charset="0"/>
            </a:endParaRPr>
          </a:p>
          <a:p>
            <a:pPr>
              <a:tabLst>
                <a:tab pos="997447" algn="l"/>
              </a:tabLst>
            </a:pPr>
            <a:endParaRPr lang="en-US" sz="675" dirty="0">
              <a:latin typeface="Franklin Gothic Medium" panose="020B0603020102020204" pitchFamily="34" charset="0"/>
            </a:endParaRPr>
          </a:p>
          <a:p>
            <a:pPr marL="0" indent="0">
              <a:tabLst>
                <a:tab pos="1069181" algn="l"/>
                <a:tab pos="1198960" algn="l"/>
              </a:tabLst>
            </a:pPr>
            <a:r>
              <a:rPr lang="en-US" sz="788" dirty="0">
                <a:latin typeface="Franklin Gothic Medium" panose="020B0603020102020204" pitchFamily="34" charset="0"/>
              </a:rPr>
              <a:t>	</a:t>
            </a:r>
            <a:r>
              <a:rPr lang="en-US" sz="900" dirty="0">
                <a:latin typeface="Franklin Gothic Medium" panose="020B0603020102020204" pitchFamily="34" charset="0"/>
              </a:rPr>
              <a:t>/ 	</a:t>
            </a:r>
            <a:r>
              <a:rPr lang="en-US" sz="900" dirty="0" err="1">
                <a:latin typeface="Franklin Gothic Medium" panose="020B0603020102020204" pitchFamily="34" charset="0"/>
              </a:rPr>
              <a:t>TechPurdue</a:t>
            </a:r>
            <a:endParaRPr lang="en-US" sz="900" dirty="0">
              <a:latin typeface="Franklin Gothic Medium" panose="020B0603020102020204" pitchFamily="34" charset="0"/>
            </a:endParaRPr>
          </a:p>
          <a:p>
            <a:pPr>
              <a:tabLst>
                <a:tab pos="997447" algn="l"/>
              </a:tabLst>
            </a:pPr>
            <a:endParaRPr lang="en-US" sz="788" dirty="0">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224892"/>
            <a:ext cx="5321808"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2476211"/>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2640975"/>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2821412"/>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err="1"/>
              <a:t>email@purdue.edu</a:t>
            </a:r>
            <a:endParaRPr lang="en-US" dirty="0"/>
          </a:p>
        </p:txBody>
      </p:sp>
      <p:pic>
        <p:nvPicPr>
          <p:cNvPr id="13" name="Picture 12">
            <a:extLst>
              <a:ext uri="{FF2B5EF4-FFF2-40B4-BE49-F238E27FC236}">
                <a16:creationId xmlns:a16="http://schemas.microsoft.com/office/drawing/2014/main" id="{96DD0592-E484-074B-8EBD-6E297DF1577E}"/>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Picture 13">
            <a:extLst>
              <a:ext uri="{FF2B5EF4-FFF2-40B4-BE49-F238E27FC236}">
                <a16:creationId xmlns:a16="http://schemas.microsoft.com/office/drawing/2014/main" id="{B28883B0-108E-C441-ADF0-064F4AE09EFB}"/>
              </a:ext>
            </a:extLst>
          </p:cNvPr>
          <p:cNvPicPr>
            <a:picLocks noChangeAspect="1"/>
          </p:cNvPicPr>
          <p:nvPr userDrawn="1"/>
        </p:nvPicPr>
        <p:blipFill>
          <a:blip r:embed="rId3">
            <a:biLevel thresh="75000"/>
          </a:blip>
          <a:stretch>
            <a:fillRect/>
          </a:stretch>
        </p:blipFill>
        <p:spPr>
          <a:xfrm>
            <a:off x="1072704" y="3755185"/>
            <a:ext cx="944124" cy="164764"/>
          </a:xfrm>
          <a:prstGeom prst="rect">
            <a:avLst/>
          </a:prstGeom>
        </p:spPr>
      </p:pic>
      <p:pic>
        <p:nvPicPr>
          <p:cNvPr id="15" name="Black Triangle">
            <a:extLst>
              <a:ext uri="{FF2B5EF4-FFF2-40B4-BE49-F238E27FC236}">
                <a16:creationId xmlns:a16="http://schemas.microsoft.com/office/drawing/2014/main" id="{AF65998B-73B7-7144-A547-6DD4753A70EE}"/>
              </a:ext>
            </a:extLst>
          </p:cNvPr>
          <p:cNvPicPr>
            <a:picLocks noChangeAspect="1"/>
          </p:cNvPicPr>
          <p:nvPr userDrawn="1"/>
        </p:nvPicPr>
        <p:blipFill>
          <a:blip r:embed="rId4"/>
          <a:stretch>
            <a:fillRect/>
          </a:stretch>
        </p:blipFill>
        <p:spPr>
          <a:xfrm>
            <a:off x="7807272" y="0"/>
            <a:ext cx="1336728" cy="5155949"/>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8"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8" y="1978535"/>
            <a:ext cx="5937755"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pic>
        <p:nvPicPr>
          <p:cNvPr id="11" name="Picture 10">
            <a:extLst>
              <a:ext uri="{FF2B5EF4-FFF2-40B4-BE49-F238E27FC236}">
                <a16:creationId xmlns:a16="http://schemas.microsoft.com/office/drawing/2014/main" id="{DC1690DC-24F0-2A40-83A5-2E3294856270}"/>
              </a:ext>
            </a:extLst>
          </p:cNvPr>
          <p:cNvPicPr>
            <a:picLocks noChangeAspect="1"/>
          </p:cNvPicPr>
          <p:nvPr userDrawn="1"/>
        </p:nvPicPr>
        <p:blipFill>
          <a:blip r:embed="rId8"/>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7622-2CFB-5E46-9FC6-A2A5142E334B}"/>
              </a:ext>
            </a:extLst>
          </p:cNvPr>
          <p:cNvSpPr>
            <a:spLocks noGrp="1"/>
          </p:cNvSpPr>
          <p:nvPr>
            <p:ph type="ctrTitle"/>
          </p:nvPr>
        </p:nvSpPr>
        <p:spPr>
          <a:xfrm>
            <a:off x="1060527" y="1736666"/>
            <a:ext cx="7022946" cy="2363724"/>
          </a:xfrm>
        </p:spPr>
        <p:txBody>
          <a:bodyPr/>
          <a:lstStyle/>
          <a:p>
            <a:r>
              <a:rPr lang="en-US" altLang="ko-KR" sz="4800" i="0" dirty="0"/>
              <a:t>IoT Air Quality Project</a:t>
            </a:r>
            <a:br>
              <a:rPr lang="en-US" altLang="ko-KR" sz="4800" i="0" dirty="0"/>
            </a:br>
            <a:br>
              <a:rPr lang="en-US" altLang="ko-KR" sz="4800" dirty="0"/>
            </a:br>
            <a:br>
              <a:rPr lang="en-US" altLang="ko-KR" sz="4800" dirty="0"/>
            </a:br>
            <a:endParaRPr lang="en-US" sz="4800" dirty="0"/>
          </a:p>
        </p:txBody>
      </p:sp>
      <p:sp>
        <p:nvSpPr>
          <p:cNvPr id="4" name="Slide Number Placeholder 3">
            <a:extLst>
              <a:ext uri="{FF2B5EF4-FFF2-40B4-BE49-F238E27FC236}">
                <a16:creationId xmlns:a16="http://schemas.microsoft.com/office/drawing/2014/main" id="{5FF79D8A-90BD-A945-BBC4-B537AF784FBF}"/>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5" name="Text Placeholder 4">
            <a:extLst>
              <a:ext uri="{FF2B5EF4-FFF2-40B4-BE49-F238E27FC236}">
                <a16:creationId xmlns:a16="http://schemas.microsoft.com/office/drawing/2014/main" id="{EC308A9A-4D28-6849-9B4A-A7B931177850}"/>
              </a:ext>
            </a:extLst>
          </p:cNvPr>
          <p:cNvSpPr>
            <a:spLocks noGrp="1"/>
          </p:cNvSpPr>
          <p:nvPr>
            <p:ph type="body" sz="quarter" idx="13"/>
          </p:nvPr>
        </p:nvSpPr>
        <p:spPr>
          <a:xfrm>
            <a:off x="1060527" y="2797718"/>
            <a:ext cx="7022949" cy="253746"/>
          </a:xfrm>
        </p:spPr>
        <p:txBody>
          <a:bodyPr>
            <a:noAutofit/>
          </a:bodyPr>
          <a:lstStyle/>
          <a:p>
            <a:r>
              <a:rPr lang="en-US" sz="2400" dirty="0">
                <a:solidFill>
                  <a:schemeClr val="tx1"/>
                </a:solidFill>
              </a:rPr>
              <a:t>Group member : </a:t>
            </a:r>
            <a:r>
              <a:rPr lang="en-US" sz="2400" dirty="0" err="1">
                <a:solidFill>
                  <a:schemeClr val="tx1"/>
                </a:solidFill>
              </a:rPr>
              <a:t>Junho</a:t>
            </a:r>
            <a:r>
              <a:rPr lang="en-US" sz="2400" dirty="0">
                <a:solidFill>
                  <a:schemeClr val="tx1"/>
                </a:solidFill>
              </a:rPr>
              <a:t> Jung, </a:t>
            </a:r>
            <a:r>
              <a:rPr lang="en-US" sz="2400" dirty="0" err="1">
                <a:solidFill>
                  <a:schemeClr val="tx1"/>
                </a:solidFill>
              </a:rPr>
              <a:t>Duyong</a:t>
            </a:r>
            <a:r>
              <a:rPr lang="en-US" sz="2400" dirty="0">
                <a:solidFill>
                  <a:schemeClr val="tx1"/>
                </a:solidFill>
              </a:rPr>
              <a:t> Chung ,  </a:t>
            </a:r>
            <a:r>
              <a:rPr lang="en-US" sz="2400" dirty="0" err="1">
                <a:solidFill>
                  <a:schemeClr val="tx1"/>
                </a:solidFill>
              </a:rPr>
              <a:t>Qingyi</a:t>
            </a:r>
            <a:r>
              <a:rPr lang="en-US" sz="2400" dirty="0">
                <a:solidFill>
                  <a:schemeClr val="tx1"/>
                </a:solidFill>
              </a:rPr>
              <a:t> Zhang </a:t>
            </a:r>
          </a:p>
        </p:txBody>
      </p:sp>
    </p:spTree>
    <p:extLst>
      <p:ext uri="{BB962C8B-B14F-4D97-AF65-F5344CB8AC3E}">
        <p14:creationId xmlns:p14="http://schemas.microsoft.com/office/powerpoint/2010/main" val="1025208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2E7-5EEC-254C-96C4-8F8DD8973711}"/>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5E4C3C0-A974-FB41-A9B9-DFFEACD2BF55}"/>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03AF934-A547-B24E-A3A0-676D347A4A1F}"/>
              </a:ext>
            </a:extLst>
          </p:cNvPr>
          <p:cNvSpPr>
            <a:spLocks noGrp="1"/>
          </p:cNvSpPr>
          <p:nvPr>
            <p:ph type="body" sz="quarter" idx="14"/>
          </p:nvPr>
        </p:nvSpPr>
        <p:spPr>
          <a:xfrm>
            <a:off x="2156451" y="2655263"/>
            <a:ext cx="5001349" cy="1508963"/>
          </a:xfrm>
        </p:spPr>
        <p:txBody>
          <a:bodyPr/>
          <a:lstStyle/>
          <a:p>
            <a:r>
              <a:rPr lang="en-US" dirty="0"/>
              <a:t>We  measures indoor air quality and reveals the difference between indoor air and outdoor air compared to outdoor air quality provided by EPA. And making an IOT device that requires ventilation(air out)  when the indoor air is bad.</a:t>
            </a:r>
          </a:p>
        </p:txBody>
      </p:sp>
      <p:sp>
        <p:nvSpPr>
          <p:cNvPr id="5" name="Slide Number Placeholder 4">
            <a:extLst>
              <a:ext uri="{FF2B5EF4-FFF2-40B4-BE49-F238E27FC236}">
                <a16:creationId xmlns:a16="http://schemas.microsoft.com/office/drawing/2014/main" id="{F6C03D67-621A-E34F-AD6F-09AE9B334118}"/>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2581552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332005"/>
            <a:ext cx="7790797" cy="1329595"/>
          </a:xfrm>
        </p:spPr>
        <p:txBody>
          <a:bodyPr/>
          <a:lstStyle/>
          <a:p>
            <a:r>
              <a:rPr lang="en-US" altLang="ko-KR" i="0" dirty="0"/>
              <a:t>The Reason Of Indoor Room Air Quality Test</a:t>
            </a:r>
            <a:br>
              <a:rPr lang="en-US" altLang="ko-KR" i="0" dirty="0"/>
            </a:br>
            <a:br>
              <a:rPr lang="en-US" altLang="ko-KR" dirty="0"/>
            </a:br>
            <a:br>
              <a:rPr lang="en-US" altLang="ko-KR" dirty="0"/>
            </a:b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1008875"/>
            <a:ext cx="7790797" cy="253916"/>
          </a:xfrm>
        </p:spPr>
        <p:txBody>
          <a:bodyPr/>
          <a:lstStyle/>
          <a:p>
            <a:r>
              <a:rPr lang="en-US" altLang="ko-KR" b="0" dirty="0"/>
              <a:t>Why do we need to know the indoor air quality?</a:t>
            </a:r>
            <a:endParaRPr lang="en-US" dirty="0"/>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905346" y="1471906"/>
            <a:ext cx="7568987" cy="3100094"/>
          </a:xfrm>
        </p:spPr>
        <p:txBody>
          <a:bodyPr>
            <a:noAutofit/>
          </a:bodyPr>
          <a:lstStyle/>
          <a:p>
            <a:pPr fontAlgn="base"/>
            <a:r>
              <a:rPr lang="en-US" altLang="ko-KR" sz="1900" dirty="0"/>
              <a:t>To reduce the possibility of COVID-19 transmission.</a:t>
            </a:r>
          </a:p>
          <a:p>
            <a:pPr fontAlgn="base"/>
            <a:endParaRPr lang="en-US" altLang="ko-KR" sz="1900" dirty="0"/>
          </a:p>
          <a:p>
            <a:pPr fontAlgn="base"/>
            <a:r>
              <a:rPr lang="en-US" altLang="ko-KR" sz="1900" dirty="0"/>
              <a:t>To improve the life quality during the pandemic.</a:t>
            </a:r>
          </a:p>
          <a:p>
            <a:pPr fontAlgn="base"/>
            <a:endParaRPr lang="en-US" altLang="ko-KR" sz="1900" dirty="0"/>
          </a:p>
          <a:p>
            <a:pPr fontAlgn="base"/>
            <a:r>
              <a:rPr lang="en-US" altLang="ko-KR" sz="1900" dirty="0"/>
              <a:t>To provide the possible choice of staying home and getting out.</a:t>
            </a:r>
          </a:p>
          <a:p>
            <a:endParaRPr lang="en-US" sz="1900" dirty="0"/>
          </a:p>
          <a:p>
            <a:r>
              <a:rPr lang="en-US" sz="1900" dirty="0"/>
              <a:t>R</a:t>
            </a:r>
            <a:r>
              <a:rPr lang="en-US" altLang="ko-KR" sz="1900" dirty="0"/>
              <a:t>ef.</a:t>
            </a:r>
            <a:r>
              <a:rPr lang="en-US" sz="1900" dirty="0"/>
              <a:t> (MIT PAPER)  </a:t>
            </a:r>
          </a:p>
          <a:p>
            <a:pPr marL="0" indent="0">
              <a:buNone/>
            </a:pPr>
            <a:r>
              <a:rPr lang="en-US" sz="1900" dirty="0"/>
              <a:t>“</a:t>
            </a:r>
            <a:r>
              <a:rPr lang="en-US" altLang="ko-KR" sz="1900" b="1" dirty="0"/>
              <a:t>Assessing the relationship between surface levels of PM2.5 and PM10 particulate matter impact on COVID-19 in Milan, Italy”</a:t>
            </a:r>
          </a:p>
          <a:p>
            <a:endParaRPr lang="en-US" sz="1900" dirty="0"/>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301822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75BB62-BB3D-684C-806D-A6612776A29C}"/>
              </a:ext>
            </a:extLst>
          </p:cNvPr>
          <p:cNvSpPr>
            <a:spLocks noGrp="1"/>
          </p:cNvSpPr>
          <p:nvPr>
            <p:ph type="body" sz="quarter" idx="14"/>
          </p:nvPr>
        </p:nvSpPr>
        <p:spPr>
          <a:xfrm>
            <a:off x="683537" y="1526717"/>
            <a:ext cx="7080422" cy="2607908"/>
          </a:xfrm>
        </p:spPr>
        <p:txBody>
          <a:bodyPr>
            <a:noAutofit/>
          </a:bodyPr>
          <a:lstStyle/>
          <a:p>
            <a:r>
              <a:rPr lang="en-US" altLang="ko-KR" sz="2000" dirty="0"/>
              <a:t>The component of this project:</a:t>
            </a:r>
          </a:p>
          <a:p>
            <a:r>
              <a:rPr lang="en-US" altLang="ko-KR" sz="2000" dirty="0"/>
              <a:t>Items </a:t>
            </a:r>
          </a:p>
          <a:p>
            <a:r>
              <a:rPr lang="en-US" altLang="ko-KR" sz="2000" dirty="0"/>
              <a:t>Arduino , DHT22(Temperature &amp; Humidity) , MQ-7(Gas) , Raspberry pi</a:t>
            </a:r>
          </a:p>
          <a:p>
            <a:r>
              <a:rPr lang="en-US" altLang="ko-KR" sz="2000" dirty="0"/>
              <a:t>SDS011 (Fine Particle PM 2.5~10.0)  </a:t>
            </a:r>
          </a:p>
          <a:p>
            <a:r>
              <a:rPr lang="en-US" altLang="ko-KR" sz="2000" dirty="0"/>
              <a:t>How does it work?</a:t>
            </a:r>
          </a:p>
          <a:p>
            <a:r>
              <a:rPr lang="en-US" altLang="ko-KR" sz="2000" dirty="0"/>
              <a:t>The device can detect the general air quality </a:t>
            </a:r>
          </a:p>
          <a:p>
            <a:r>
              <a:rPr lang="en-US" altLang="ko-KR" sz="2000" dirty="0"/>
              <a:t>indoor and will compare it with the data collected from the government. </a:t>
            </a:r>
          </a:p>
          <a:p>
            <a:pPr marL="0" indent="0">
              <a:buNone/>
            </a:pPr>
            <a:br>
              <a:rPr lang="en-US" altLang="ko-KR" sz="2000" dirty="0"/>
            </a:br>
            <a:br>
              <a:rPr lang="en-US" altLang="ko-KR" sz="2000" dirty="0"/>
            </a:br>
            <a:endParaRPr lang="en-US" sz="2000" dirty="0"/>
          </a:p>
        </p:txBody>
      </p:sp>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4</a:t>
            </a:fld>
            <a:endParaRPr lang="en-US" dirty="0"/>
          </a:p>
        </p:txBody>
      </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a:xfrm>
            <a:off x="683537" y="332005"/>
            <a:ext cx="7790797" cy="379195"/>
          </a:xfrm>
        </p:spPr>
        <p:txBody>
          <a:bodyPr/>
          <a:lstStyle/>
          <a:p>
            <a:r>
              <a:rPr lang="en-US" altLang="ko-KR" i="0" dirty="0"/>
              <a:t>The Concept Of Air Quality Test</a:t>
            </a:r>
            <a:br>
              <a:rPr lang="en-US" altLang="ko-KR" i="0" dirty="0"/>
            </a:br>
            <a:br>
              <a:rPr lang="en-US" altLang="ko-KR" dirty="0"/>
            </a:br>
            <a:br>
              <a:rPr lang="en-US" altLang="ko-KR" dirty="0"/>
            </a:br>
            <a:endParaRPr lang="en-US" dirty="0"/>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1008875"/>
            <a:ext cx="7790797" cy="379195"/>
          </a:xfrm>
        </p:spPr>
        <p:txBody>
          <a:bodyPr/>
          <a:lstStyle/>
          <a:p>
            <a:r>
              <a:rPr lang="en-US" altLang="ko-KR" b="0" dirty="0"/>
              <a:t>The component of this project:</a:t>
            </a:r>
          </a:p>
          <a:p>
            <a:br>
              <a:rPr lang="en-US" altLang="ko-KR" dirty="0"/>
            </a:br>
            <a:br>
              <a:rPr lang="en-US" altLang="ko-KR" dirty="0"/>
            </a:br>
            <a:endParaRPr lang="en-US" dirty="0"/>
          </a:p>
        </p:txBody>
      </p:sp>
    </p:spTree>
    <p:extLst>
      <p:ext uri="{BB962C8B-B14F-4D97-AF65-F5344CB8AC3E}">
        <p14:creationId xmlns:p14="http://schemas.microsoft.com/office/powerpoint/2010/main" val="3179367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A30EC43-5F3A-FD45-8638-9F662A15DC3A}"/>
              </a:ext>
            </a:extLst>
          </p:cNvPr>
          <p:cNvSpPr>
            <a:spLocks noGrp="1"/>
          </p:cNvSpPr>
          <p:nvPr>
            <p:ph type="sldNum" sz="quarter" idx="4"/>
          </p:nvPr>
        </p:nvSpPr>
        <p:spPr/>
        <p:txBody>
          <a:bodyPr/>
          <a:lstStyle/>
          <a:p>
            <a:fld id="{8A7A6979-0714-4377-B894-6BE4C2D6E202}" type="slidenum">
              <a:rPr lang="en-US" smtClean="0"/>
              <a:pPr/>
              <a:t>5</a:t>
            </a:fld>
            <a:endParaRPr lang="en-US" dirty="0"/>
          </a:p>
        </p:txBody>
      </p:sp>
      <p:sp>
        <p:nvSpPr>
          <p:cNvPr id="5" name="제목 4">
            <a:extLst>
              <a:ext uri="{FF2B5EF4-FFF2-40B4-BE49-F238E27FC236}">
                <a16:creationId xmlns:a16="http://schemas.microsoft.com/office/drawing/2014/main" id="{4009D9ED-97F9-DC48-89A1-8091B1FB5887}"/>
              </a:ext>
            </a:extLst>
          </p:cNvPr>
          <p:cNvSpPr>
            <a:spLocks noGrp="1"/>
          </p:cNvSpPr>
          <p:nvPr>
            <p:ph type="ctrTitle"/>
          </p:nvPr>
        </p:nvSpPr>
        <p:spPr/>
        <p:txBody>
          <a:bodyPr/>
          <a:lstStyle/>
          <a:p>
            <a:r>
              <a:rPr kumimoji="1" lang="en-US" altLang="ko-KR" dirty="0"/>
              <a:t>What we did in 2weeks  </a:t>
            </a:r>
            <a:endParaRPr kumimoji="1" lang="ko-KR" altLang="en-US" dirty="0"/>
          </a:p>
        </p:txBody>
      </p:sp>
      <p:sp>
        <p:nvSpPr>
          <p:cNvPr id="6" name="부제목 5">
            <a:extLst>
              <a:ext uri="{FF2B5EF4-FFF2-40B4-BE49-F238E27FC236}">
                <a16:creationId xmlns:a16="http://schemas.microsoft.com/office/drawing/2014/main" id="{D1A40F25-196B-1E41-9942-414635CA6FB6}"/>
              </a:ext>
            </a:extLst>
          </p:cNvPr>
          <p:cNvSpPr>
            <a:spLocks noGrp="1"/>
          </p:cNvSpPr>
          <p:nvPr>
            <p:ph type="subTitle" idx="1"/>
          </p:nvPr>
        </p:nvSpPr>
        <p:spPr>
          <a:xfrm>
            <a:off x="683537" y="1008875"/>
            <a:ext cx="8771962" cy="253916"/>
          </a:xfrm>
        </p:spPr>
        <p:txBody>
          <a:bodyPr/>
          <a:lstStyle/>
          <a:p>
            <a:r>
              <a:rPr kumimoji="1" lang="en-US" altLang="ko-KR" dirty="0"/>
              <a:t>Testing humidity ,temperature sensor /Node-</a:t>
            </a:r>
            <a:r>
              <a:rPr kumimoji="1" lang="ko-KR" altLang="en-US" dirty="0"/>
              <a:t> </a:t>
            </a:r>
            <a:r>
              <a:rPr kumimoji="1" lang="en-US" altLang="ko-KR" dirty="0"/>
              <a:t>RED</a:t>
            </a:r>
            <a:r>
              <a:rPr kumimoji="1" lang="ko-KR" altLang="en-US" dirty="0"/>
              <a:t> </a:t>
            </a:r>
            <a:r>
              <a:rPr kumimoji="1" lang="en-US" altLang="ko-KR" dirty="0"/>
              <a:t>Testing</a:t>
            </a:r>
            <a:r>
              <a:rPr kumimoji="1" lang="ko-KR" altLang="en-US" dirty="0"/>
              <a:t> </a:t>
            </a:r>
            <a:r>
              <a:rPr kumimoji="1" lang="en-US" altLang="ko-KR" dirty="0"/>
              <a:t>/Download Daily Data(PM10,PM2.5, O3, NO2) </a:t>
            </a:r>
            <a:endParaRPr kumimoji="1" lang="ko-KR" altLang="en-US" dirty="0"/>
          </a:p>
        </p:txBody>
      </p:sp>
      <p:pic>
        <p:nvPicPr>
          <p:cNvPr id="7" name="그림 6">
            <a:extLst>
              <a:ext uri="{FF2B5EF4-FFF2-40B4-BE49-F238E27FC236}">
                <a16:creationId xmlns:a16="http://schemas.microsoft.com/office/drawing/2014/main" id="{51CA3397-19C3-0B42-9DD5-161973A67F06}"/>
              </a:ext>
            </a:extLst>
          </p:cNvPr>
          <p:cNvPicPr>
            <a:picLocks noChangeAspect="1"/>
          </p:cNvPicPr>
          <p:nvPr/>
        </p:nvPicPr>
        <p:blipFill>
          <a:blip r:embed="rId2"/>
          <a:stretch>
            <a:fillRect/>
          </a:stretch>
        </p:blipFill>
        <p:spPr>
          <a:xfrm>
            <a:off x="229920" y="1632537"/>
            <a:ext cx="3032698" cy="2229559"/>
          </a:xfrm>
          <a:prstGeom prst="rect">
            <a:avLst/>
          </a:prstGeom>
        </p:spPr>
      </p:pic>
      <p:pic>
        <p:nvPicPr>
          <p:cNvPr id="12" name="그림 11">
            <a:extLst>
              <a:ext uri="{FF2B5EF4-FFF2-40B4-BE49-F238E27FC236}">
                <a16:creationId xmlns:a16="http://schemas.microsoft.com/office/drawing/2014/main" id="{ECA3BF30-BAA2-D748-B6FB-A6DE7A223608}"/>
              </a:ext>
            </a:extLst>
          </p:cNvPr>
          <p:cNvPicPr>
            <a:picLocks noChangeAspect="1"/>
          </p:cNvPicPr>
          <p:nvPr/>
        </p:nvPicPr>
        <p:blipFill>
          <a:blip r:embed="rId3"/>
          <a:stretch>
            <a:fillRect/>
          </a:stretch>
        </p:blipFill>
        <p:spPr>
          <a:xfrm>
            <a:off x="3460146" y="1619899"/>
            <a:ext cx="2649252" cy="2273662"/>
          </a:xfrm>
          <a:prstGeom prst="rect">
            <a:avLst/>
          </a:prstGeom>
        </p:spPr>
      </p:pic>
      <p:pic>
        <p:nvPicPr>
          <p:cNvPr id="15" name="그림 14">
            <a:extLst>
              <a:ext uri="{FF2B5EF4-FFF2-40B4-BE49-F238E27FC236}">
                <a16:creationId xmlns:a16="http://schemas.microsoft.com/office/drawing/2014/main" id="{422448DE-64E7-424F-B201-B929BC9E88AD}"/>
              </a:ext>
            </a:extLst>
          </p:cNvPr>
          <p:cNvPicPr>
            <a:picLocks noChangeAspect="1"/>
          </p:cNvPicPr>
          <p:nvPr/>
        </p:nvPicPr>
        <p:blipFill>
          <a:blip r:embed="rId4"/>
          <a:stretch>
            <a:fillRect/>
          </a:stretch>
        </p:blipFill>
        <p:spPr>
          <a:xfrm>
            <a:off x="6306926" y="1632537"/>
            <a:ext cx="2467594" cy="2381012"/>
          </a:xfrm>
          <a:prstGeom prst="rect">
            <a:avLst/>
          </a:prstGeom>
        </p:spPr>
      </p:pic>
    </p:spTree>
    <p:extLst>
      <p:ext uri="{BB962C8B-B14F-4D97-AF65-F5344CB8AC3E}">
        <p14:creationId xmlns:p14="http://schemas.microsoft.com/office/powerpoint/2010/main" val="3351104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DA4AC379-A1AB-B64B-A236-19834D814281}"/>
              </a:ext>
            </a:extLst>
          </p:cNvPr>
          <p:cNvSpPr>
            <a:spLocks noGrp="1"/>
          </p:cNvSpPr>
          <p:nvPr>
            <p:ph type="sldNum" sz="quarter" idx="4"/>
          </p:nvPr>
        </p:nvSpPr>
        <p:spPr/>
        <p:txBody>
          <a:bodyPr/>
          <a:lstStyle/>
          <a:p>
            <a:fld id="{8A7A6979-0714-4377-B894-6BE4C2D6E202}" type="slidenum">
              <a:rPr lang="en-US" smtClean="0"/>
              <a:pPr/>
              <a:t>6</a:t>
            </a:fld>
            <a:endParaRPr lang="en-US" dirty="0"/>
          </a:p>
        </p:txBody>
      </p:sp>
      <p:sp>
        <p:nvSpPr>
          <p:cNvPr id="5" name="제목 4">
            <a:extLst>
              <a:ext uri="{FF2B5EF4-FFF2-40B4-BE49-F238E27FC236}">
                <a16:creationId xmlns:a16="http://schemas.microsoft.com/office/drawing/2014/main" id="{D2FC5ACF-09A9-1644-89FC-585C5E53D4F5}"/>
              </a:ext>
            </a:extLst>
          </p:cNvPr>
          <p:cNvSpPr>
            <a:spLocks noGrp="1"/>
          </p:cNvSpPr>
          <p:nvPr>
            <p:ph type="ctrTitle"/>
          </p:nvPr>
        </p:nvSpPr>
        <p:spPr/>
        <p:txBody>
          <a:bodyPr/>
          <a:lstStyle/>
          <a:p>
            <a:r>
              <a:rPr kumimoji="1" lang="en-US" altLang="ko-KR" dirty="0" err="1"/>
              <a:t>MileStone</a:t>
            </a:r>
            <a:r>
              <a:rPr kumimoji="1" lang="en-US" altLang="ko-KR" dirty="0"/>
              <a:t> &amp; Challenge </a:t>
            </a:r>
            <a:endParaRPr kumimoji="1" lang="ko-KR" altLang="en-US" dirty="0"/>
          </a:p>
        </p:txBody>
      </p:sp>
      <p:sp>
        <p:nvSpPr>
          <p:cNvPr id="9" name="Text Placeholder 1">
            <a:extLst>
              <a:ext uri="{FF2B5EF4-FFF2-40B4-BE49-F238E27FC236}">
                <a16:creationId xmlns:a16="http://schemas.microsoft.com/office/drawing/2014/main" id="{FE528C18-CBD1-7545-A20F-6CF479643BD0}"/>
              </a:ext>
            </a:extLst>
          </p:cNvPr>
          <p:cNvSpPr>
            <a:spLocks noGrp="1"/>
          </p:cNvSpPr>
          <p:nvPr>
            <p:ph type="body" sz="quarter" idx="14"/>
          </p:nvPr>
        </p:nvSpPr>
        <p:spPr>
          <a:xfrm>
            <a:off x="683537" y="1526717"/>
            <a:ext cx="7080422" cy="2607908"/>
          </a:xfrm>
        </p:spPr>
        <p:txBody>
          <a:bodyPr>
            <a:noAutofit/>
          </a:bodyPr>
          <a:lstStyle/>
          <a:p>
            <a:r>
              <a:rPr lang="en-US" sz="2000" dirty="0"/>
              <a:t>Node Red how to visualize the Our data and connecting?</a:t>
            </a:r>
          </a:p>
          <a:p>
            <a:endParaRPr lang="en-US" sz="2000" dirty="0"/>
          </a:p>
          <a:p>
            <a:r>
              <a:rPr lang="en-US" sz="2000" dirty="0"/>
              <a:t>Can we use only </a:t>
            </a:r>
            <a:r>
              <a:rPr lang="en-US" altLang="ko-KR" sz="2000" dirty="0"/>
              <a:t>Raspberry pi without Arduino? </a:t>
            </a:r>
          </a:p>
          <a:p>
            <a:endParaRPr lang="en-US" sz="2000" dirty="0"/>
          </a:p>
          <a:p>
            <a:r>
              <a:rPr lang="en-US" sz="2000" dirty="0"/>
              <a:t>How to save our data after measuring ?</a:t>
            </a:r>
          </a:p>
          <a:p>
            <a:endParaRPr lang="en-US" sz="2000" dirty="0"/>
          </a:p>
          <a:p>
            <a:endParaRPr lang="en-US" sz="2000" dirty="0"/>
          </a:p>
        </p:txBody>
      </p:sp>
    </p:spTree>
    <p:extLst>
      <p:ext uri="{BB962C8B-B14F-4D97-AF65-F5344CB8AC3E}">
        <p14:creationId xmlns:p14="http://schemas.microsoft.com/office/powerpoint/2010/main" val="16433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35D0C0-5DDC-DA4C-B970-AA3BF394132A}"/>
              </a:ext>
            </a:extLst>
          </p:cNvPr>
          <p:cNvSpPr>
            <a:spLocks noGrp="1"/>
          </p:cNvSpPr>
          <p:nvPr>
            <p:ph type="ctrTitle"/>
          </p:nvPr>
        </p:nvSpPr>
        <p:spPr>
          <a:xfrm>
            <a:off x="769253" y="396534"/>
            <a:ext cx="4734902" cy="1107996"/>
          </a:xfrm>
        </p:spPr>
        <p:txBody>
          <a:bodyPr/>
          <a:lstStyle/>
          <a:p>
            <a:r>
              <a:rPr lang="en-US" sz="4000" dirty="0"/>
              <a:t>Our Team</a:t>
            </a:r>
            <a:r>
              <a:rPr lang="en-US" altLang="ko-KR" sz="4000" dirty="0"/>
              <a:t>(little</a:t>
            </a:r>
            <a:r>
              <a:rPr lang="ko-KR" altLang="en-US" sz="4000" dirty="0"/>
              <a:t> </a:t>
            </a:r>
            <a:r>
              <a:rPr lang="en-US" altLang="ko-KR" sz="4000" dirty="0"/>
              <a:t>changed)</a:t>
            </a:r>
            <a:r>
              <a:rPr lang="ko-KR" altLang="en-US" sz="4000" dirty="0"/>
              <a:t> </a:t>
            </a:r>
            <a:r>
              <a:rPr lang="en-US" sz="4000" dirty="0"/>
              <a:t> </a:t>
            </a:r>
          </a:p>
        </p:txBody>
      </p:sp>
      <p:sp>
        <p:nvSpPr>
          <p:cNvPr id="4" name="Slide Number Placeholder 3">
            <a:extLst>
              <a:ext uri="{FF2B5EF4-FFF2-40B4-BE49-F238E27FC236}">
                <a16:creationId xmlns:a16="http://schemas.microsoft.com/office/drawing/2014/main" id="{58876978-AA38-664B-A1BA-AE23FDCA3755}"/>
              </a:ext>
            </a:extLst>
          </p:cNvPr>
          <p:cNvSpPr>
            <a:spLocks noGrp="1"/>
          </p:cNvSpPr>
          <p:nvPr>
            <p:ph type="sldNum" sz="quarter" idx="12"/>
          </p:nvPr>
        </p:nvSpPr>
        <p:spPr/>
        <p:txBody>
          <a:bodyPr/>
          <a:lstStyle/>
          <a:p>
            <a:fld id="{8A7A6979-0714-4377-B894-6BE4C2D6E202}" type="slidenum">
              <a:rPr lang="en-US" smtClean="0"/>
              <a:pPr/>
              <a:t>7</a:t>
            </a:fld>
            <a:endParaRPr lang="en-US" dirty="0"/>
          </a:p>
        </p:txBody>
      </p:sp>
      <p:pic>
        <p:nvPicPr>
          <p:cNvPr id="9" name="그림 8">
            <a:extLst>
              <a:ext uri="{FF2B5EF4-FFF2-40B4-BE49-F238E27FC236}">
                <a16:creationId xmlns:a16="http://schemas.microsoft.com/office/drawing/2014/main" id="{D3E4A7AC-B866-2142-9217-9E97CAD2A3F9}"/>
              </a:ext>
            </a:extLst>
          </p:cNvPr>
          <p:cNvPicPr>
            <a:picLocks noChangeAspect="1"/>
          </p:cNvPicPr>
          <p:nvPr/>
        </p:nvPicPr>
        <p:blipFill>
          <a:blip r:embed="rId2"/>
          <a:stretch>
            <a:fillRect/>
          </a:stretch>
        </p:blipFill>
        <p:spPr>
          <a:xfrm>
            <a:off x="5750248" y="1032859"/>
            <a:ext cx="1586025" cy="2113199"/>
          </a:xfrm>
          <a:prstGeom prst="rect">
            <a:avLst/>
          </a:prstGeom>
        </p:spPr>
      </p:pic>
      <p:sp>
        <p:nvSpPr>
          <p:cNvPr id="10" name="직사각형 9">
            <a:extLst>
              <a:ext uri="{FF2B5EF4-FFF2-40B4-BE49-F238E27FC236}">
                <a16:creationId xmlns:a16="http://schemas.microsoft.com/office/drawing/2014/main" id="{88BA01C7-6A1A-A24C-A2A6-0636A02DD8F1}"/>
              </a:ext>
            </a:extLst>
          </p:cNvPr>
          <p:cNvSpPr/>
          <p:nvPr/>
        </p:nvSpPr>
        <p:spPr>
          <a:xfrm>
            <a:off x="5785849" y="3310716"/>
            <a:ext cx="1550424" cy="369332"/>
          </a:xfrm>
          <a:prstGeom prst="rect">
            <a:avLst/>
          </a:prstGeom>
        </p:spPr>
        <p:txBody>
          <a:bodyPr wrap="none">
            <a:spAutoFit/>
          </a:bodyPr>
          <a:lstStyle/>
          <a:p>
            <a:r>
              <a:rPr lang="en-US" altLang="ko-KR" dirty="0" err="1"/>
              <a:t>Qingyi</a:t>
            </a:r>
            <a:r>
              <a:rPr lang="en-US" altLang="ko-KR" dirty="0"/>
              <a:t> Zhang </a:t>
            </a:r>
            <a:endParaRPr lang="ko-KR" altLang="en-US" dirty="0"/>
          </a:p>
        </p:txBody>
      </p:sp>
      <p:pic>
        <p:nvPicPr>
          <p:cNvPr id="11" name="그림 10">
            <a:extLst>
              <a:ext uri="{FF2B5EF4-FFF2-40B4-BE49-F238E27FC236}">
                <a16:creationId xmlns:a16="http://schemas.microsoft.com/office/drawing/2014/main" id="{CDBBFC50-EDD9-504B-AD46-278506AEADA7}"/>
              </a:ext>
            </a:extLst>
          </p:cNvPr>
          <p:cNvPicPr>
            <a:picLocks noChangeAspect="1"/>
          </p:cNvPicPr>
          <p:nvPr/>
        </p:nvPicPr>
        <p:blipFill>
          <a:blip r:embed="rId3"/>
          <a:stretch>
            <a:fillRect/>
          </a:stretch>
        </p:blipFill>
        <p:spPr>
          <a:xfrm>
            <a:off x="3198278" y="1032860"/>
            <a:ext cx="1586025" cy="2113199"/>
          </a:xfrm>
          <a:prstGeom prst="rect">
            <a:avLst/>
          </a:prstGeom>
        </p:spPr>
      </p:pic>
      <p:pic>
        <p:nvPicPr>
          <p:cNvPr id="13" name="그림 12" descr="사람, 소년, 젊은, 실내이(가) 표시된 사진&#10;&#10;자동 생성된 설명">
            <a:extLst>
              <a:ext uri="{FF2B5EF4-FFF2-40B4-BE49-F238E27FC236}">
                <a16:creationId xmlns:a16="http://schemas.microsoft.com/office/drawing/2014/main" id="{91184C4E-DD33-0941-AA73-D7DFD311EB46}"/>
              </a:ext>
            </a:extLst>
          </p:cNvPr>
          <p:cNvPicPr>
            <a:picLocks noChangeAspect="1"/>
          </p:cNvPicPr>
          <p:nvPr/>
        </p:nvPicPr>
        <p:blipFill>
          <a:blip r:embed="rId4"/>
          <a:stretch>
            <a:fillRect/>
          </a:stretch>
        </p:blipFill>
        <p:spPr>
          <a:xfrm>
            <a:off x="769253" y="1032860"/>
            <a:ext cx="1550425" cy="2113199"/>
          </a:xfrm>
          <a:prstGeom prst="rect">
            <a:avLst/>
          </a:prstGeom>
        </p:spPr>
      </p:pic>
      <p:sp>
        <p:nvSpPr>
          <p:cNvPr id="14" name="직사각형 13">
            <a:extLst>
              <a:ext uri="{FF2B5EF4-FFF2-40B4-BE49-F238E27FC236}">
                <a16:creationId xmlns:a16="http://schemas.microsoft.com/office/drawing/2014/main" id="{1111B0D6-380B-564C-9E72-F903B0CA5B76}"/>
              </a:ext>
            </a:extLst>
          </p:cNvPr>
          <p:cNvSpPr/>
          <p:nvPr/>
        </p:nvSpPr>
        <p:spPr>
          <a:xfrm>
            <a:off x="3325091" y="3310716"/>
            <a:ext cx="1332416" cy="369332"/>
          </a:xfrm>
          <a:prstGeom prst="rect">
            <a:avLst/>
          </a:prstGeom>
        </p:spPr>
        <p:txBody>
          <a:bodyPr wrap="none">
            <a:spAutoFit/>
          </a:bodyPr>
          <a:lstStyle/>
          <a:p>
            <a:r>
              <a:rPr lang="en-US" altLang="ko-KR" dirty="0" err="1"/>
              <a:t>Junho</a:t>
            </a:r>
            <a:r>
              <a:rPr lang="en-US" altLang="ko-KR" dirty="0"/>
              <a:t> Jung </a:t>
            </a:r>
            <a:endParaRPr lang="ko-KR" altLang="en-US" dirty="0"/>
          </a:p>
        </p:txBody>
      </p:sp>
      <p:sp>
        <p:nvSpPr>
          <p:cNvPr id="15" name="직사각형 14">
            <a:extLst>
              <a:ext uri="{FF2B5EF4-FFF2-40B4-BE49-F238E27FC236}">
                <a16:creationId xmlns:a16="http://schemas.microsoft.com/office/drawing/2014/main" id="{74E01705-501F-0142-9923-AAAAA4E0043C}"/>
              </a:ext>
            </a:extLst>
          </p:cNvPr>
          <p:cNvSpPr/>
          <p:nvPr/>
        </p:nvSpPr>
        <p:spPr>
          <a:xfrm>
            <a:off x="769253" y="3310716"/>
            <a:ext cx="1648400" cy="369332"/>
          </a:xfrm>
          <a:prstGeom prst="rect">
            <a:avLst/>
          </a:prstGeom>
        </p:spPr>
        <p:txBody>
          <a:bodyPr wrap="none">
            <a:spAutoFit/>
          </a:bodyPr>
          <a:lstStyle/>
          <a:p>
            <a:r>
              <a:rPr lang="en-US" altLang="ko-KR" dirty="0" err="1"/>
              <a:t>Duyong</a:t>
            </a:r>
            <a:r>
              <a:rPr lang="en-US" altLang="ko-KR" dirty="0"/>
              <a:t> Chung </a:t>
            </a:r>
            <a:endParaRPr lang="ko-KR" altLang="en-US" dirty="0"/>
          </a:p>
        </p:txBody>
      </p:sp>
      <p:sp>
        <p:nvSpPr>
          <p:cNvPr id="16" name="직사각형 15">
            <a:extLst>
              <a:ext uri="{FF2B5EF4-FFF2-40B4-BE49-F238E27FC236}">
                <a16:creationId xmlns:a16="http://schemas.microsoft.com/office/drawing/2014/main" id="{31090270-4517-9147-B629-460DCCF01041}"/>
              </a:ext>
            </a:extLst>
          </p:cNvPr>
          <p:cNvSpPr/>
          <p:nvPr/>
        </p:nvSpPr>
        <p:spPr>
          <a:xfrm>
            <a:off x="847800" y="3844705"/>
            <a:ext cx="1393330" cy="646331"/>
          </a:xfrm>
          <a:prstGeom prst="rect">
            <a:avLst/>
          </a:prstGeom>
        </p:spPr>
        <p:txBody>
          <a:bodyPr wrap="none">
            <a:spAutoFit/>
          </a:bodyPr>
          <a:lstStyle/>
          <a:p>
            <a:r>
              <a:rPr lang="en-US" altLang="ko-KR" dirty="0"/>
              <a:t>Computer </a:t>
            </a:r>
          </a:p>
          <a:p>
            <a:r>
              <a:rPr lang="en-US" altLang="ko-KR" dirty="0"/>
              <a:t>Engineering </a:t>
            </a:r>
            <a:endParaRPr lang="ko-KR" altLang="en-US" dirty="0"/>
          </a:p>
        </p:txBody>
      </p:sp>
      <p:sp>
        <p:nvSpPr>
          <p:cNvPr id="17" name="직사각형 16">
            <a:extLst>
              <a:ext uri="{FF2B5EF4-FFF2-40B4-BE49-F238E27FC236}">
                <a16:creationId xmlns:a16="http://schemas.microsoft.com/office/drawing/2014/main" id="{4DDF471A-0205-984B-A7AC-2552E5AEE438}"/>
              </a:ext>
            </a:extLst>
          </p:cNvPr>
          <p:cNvSpPr/>
          <p:nvPr/>
        </p:nvSpPr>
        <p:spPr>
          <a:xfrm>
            <a:off x="3325091" y="3844705"/>
            <a:ext cx="1332416" cy="646331"/>
          </a:xfrm>
          <a:prstGeom prst="rect">
            <a:avLst/>
          </a:prstGeom>
        </p:spPr>
        <p:txBody>
          <a:bodyPr wrap="square">
            <a:spAutoFit/>
          </a:bodyPr>
          <a:lstStyle/>
          <a:p>
            <a:r>
              <a:rPr lang="en-US" altLang="ko-KR" dirty="0"/>
              <a:t>Computer </a:t>
            </a:r>
          </a:p>
          <a:p>
            <a:r>
              <a:rPr lang="en-US" altLang="ko-KR" dirty="0"/>
              <a:t>Engineering </a:t>
            </a:r>
            <a:endParaRPr lang="ko-KR" altLang="en-US" dirty="0"/>
          </a:p>
        </p:txBody>
      </p:sp>
      <p:sp>
        <p:nvSpPr>
          <p:cNvPr id="18" name="직사각형 17">
            <a:extLst>
              <a:ext uri="{FF2B5EF4-FFF2-40B4-BE49-F238E27FC236}">
                <a16:creationId xmlns:a16="http://schemas.microsoft.com/office/drawing/2014/main" id="{D3CB0831-165A-6745-A16E-3C771D11FF74}"/>
              </a:ext>
            </a:extLst>
          </p:cNvPr>
          <p:cNvSpPr/>
          <p:nvPr/>
        </p:nvSpPr>
        <p:spPr>
          <a:xfrm>
            <a:off x="5750248" y="3850381"/>
            <a:ext cx="1586024" cy="646331"/>
          </a:xfrm>
          <a:prstGeom prst="rect">
            <a:avLst/>
          </a:prstGeom>
        </p:spPr>
        <p:txBody>
          <a:bodyPr wrap="square">
            <a:spAutoFit/>
          </a:bodyPr>
          <a:lstStyle/>
          <a:p>
            <a:r>
              <a:rPr lang="en-US" altLang="ko-KR" dirty="0"/>
              <a:t>Cyber Security</a:t>
            </a:r>
            <a:br>
              <a:rPr lang="en-US" altLang="ko-KR" dirty="0"/>
            </a:br>
            <a:r>
              <a:rPr lang="en-US" altLang="ko-KR" dirty="0"/>
              <a:t>CNIT  </a:t>
            </a:r>
            <a:endParaRPr lang="ko-KR" altLang="en-US" dirty="0"/>
          </a:p>
        </p:txBody>
      </p:sp>
    </p:spTree>
    <p:extLst>
      <p:ext uri="{BB962C8B-B14F-4D97-AF65-F5344CB8AC3E}">
        <p14:creationId xmlns:p14="http://schemas.microsoft.com/office/powerpoint/2010/main" val="3980137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AA69-4F90-5544-A519-96056A6A013A}"/>
              </a:ext>
            </a:extLst>
          </p:cNvPr>
          <p:cNvSpPr>
            <a:spLocks noGrp="1"/>
          </p:cNvSpPr>
          <p:nvPr>
            <p:ph type="ctrTitle"/>
          </p:nvPr>
        </p:nvSpPr>
        <p:spPr>
          <a:xfrm>
            <a:off x="1086285" y="1698840"/>
            <a:ext cx="5500897" cy="747897"/>
          </a:xfrm>
        </p:spPr>
        <p:txBody>
          <a:bodyPr/>
          <a:lstStyle/>
          <a:p>
            <a:r>
              <a:rPr lang="en-US" sz="5400" dirty="0"/>
              <a:t>Thank you </a:t>
            </a:r>
          </a:p>
        </p:txBody>
      </p:sp>
      <p:sp>
        <p:nvSpPr>
          <p:cNvPr id="3" name="Slide Number Placeholder 2">
            <a:extLst>
              <a:ext uri="{FF2B5EF4-FFF2-40B4-BE49-F238E27FC236}">
                <a16:creationId xmlns:a16="http://schemas.microsoft.com/office/drawing/2014/main" id="{75C918AC-3EFA-284C-B639-1EADAA484FB7}"/>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
        <p:nvSpPr>
          <p:cNvPr id="7" name="Text Placeholder 6">
            <a:extLst>
              <a:ext uri="{FF2B5EF4-FFF2-40B4-BE49-F238E27FC236}">
                <a16:creationId xmlns:a16="http://schemas.microsoft.com/office/drawing/2014/main" id="{D3E09C56-7FA3-ED47-8A69-2FCAECA54C5F}"/>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4182899082"/>
      </p:ext>
    </p:extLst>
  </p:cSld>
  <p:clrMapOvr>
    <a:masterClrMapping/>
  </p:clrMapOvr>
</p:sld>
</file>

<file path=ppt/theme/theme1.xml><?xml version="1.0" encoding="utf-8"?>
<a:theme xmlns:a="http://schemas.openxmlformats.org/drawingml/2006/main" name="Parcel">
  <a:themeElements>
    <a:clrScheme name="Custom 5">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2643</TotalTime>
  <Words>302</Words>
  <Application>Microsoft Macintosh PowerPoint</Application>
  <PresentationFormat>화면 슬라이드 쇼(16:9)</PresentationFormat>
  <Paragraphs>50</Paragraphs>
  <Slides>8</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8</vt:i4>
      </vt:variant>
    </vt:vector>
  </HeadingPairs>
  <TitlesOfParts>
    <vt:vector size="18" baseType="lpstr">
      <vt:lpstr>Acumin Pro</vt:lpstr>
      <vt:lpstr>Arial</vt:lpstr>
      <vt:lpstr>Calibri</vt:lpstr>
      <vt:lpstr>Franklin Gothic Book</vt:lpstr>
      <vt:lpstr>Franklin Gothic Demi Cond</vt:lpstr>
      <vt:lpstr>Franklin Gothic Medium</vt:lpstr>
      <vt:lpstr>Franklin Gothic Medium Cond</vt:lpstr>
      <vt:lpstr>Impact</vt:lpstr>
      <vt:lpstr>Wingdings</vt:lpstr>
      <vt:lpstr>Parcel</vt:lpstr>
      <vt:lpstr>IoT Air Quality Project   </vt:lpstr>
      <vt:lpstr>PowerPoint 프레젠테이션</vt:lpstr>
      <vt:lpstr>The Reason Of Indoor Room Air Quality Test   </vt:lpstr>
      <vt:lpstr>The Concept Of Air Quality Test   </vt:lpstr>
      <vt:lpstr>What we did in 2weeks  </vt:lpstr>
      <vt:lpstr>MileStone &amp; Challenge </vt:lpstr>
      <vt:lpstr>Our Team(little changed)  </vt:lpstr>
      <vt:lpstr>Thank you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정두용</cp:lastModifiedBy>
  <cp:revision>27</cp:revision>
  <dcterms:created xsi:type="dcterms:W3CDTF">2020-02-06T20:42:06Z</dcterms:created>
  <dcterms:modified xsi:type="dcterms:W3CDTF">2022-01-18T17:05:33Z</dcterms:modified>
  <cp:category/>
</cp:coreProperties>
</file>